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9" r:id="rId3"/>
    <p:sldId id="266" r:id="rId4"/>
    <p:sldId id="265" r:id="rId5"/>
    <p:sldId id="278" r:id="rId6"/>
    <p:sldId id="270" r:id="rId7"/>
    <p:sldId id="275" r:id="rId8"/>
    <p:sldId id="264" r:id="rId9"/>
    <p:sldId id="262" r:id="rId10"/>
    <p:sldId id="267" r:id="rId11"/>
    <p:sldId id="272" r:id="rId12"/>
    <p:sldId id="273" r:id="rId13"/>
    <p:sldId id="279" r:id="rId14"/>
    <p:sldId id="281" r:id="rId15"/>
    <p:sldId id="28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/>
    <p:restoredTop sz="93132"/>
  </p:normalViewPr>
  <p:slideViewPr>
    <p:cSldViewPr snapToGrid="0" snapToObjects="1">
      <p:cViewPr varScale="1">
        <p:scale>
          <a:sx n="118" d="100"/>
          <a:sy n="118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AA31-D81A-8F4E-A0DF-A44BE4CFDD7F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1586C-792C-B645-9579-3034BF6A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CB3A-F29C-5244-9F28-5C0DCF18EA62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74729-2E00-4740-B324-E5C3DA9E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04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9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70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8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70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8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900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30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42676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2" y="781405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8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8039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7791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800"/>
            <a:ext cx="6475253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7106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24796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5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371356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4659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2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2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40323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8146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23536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0825" y="72462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6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8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7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41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3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4CF99945-0A15-4715-AB6C-F5E56CF20F70}" type="datetimeFigureOut">
              <a:rPr lang="en-US">
                <a:solidFill>
                  <a:srgbClr val="9A5315"/>
                </a:solidFill>
                <a:latin typeface="Segoe Print"/>
              </a:rPr>
              <a:pPr defTabSz="914400"/>
              <a:t>4/6/20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022B156B-59AE-415F-B24B-8756D48BB977}" type="slidenum">
              <a:rPr>
                <a:solidFill>
                  <a:srgbClr val="9A5315"/>
                </a:solidFill>
                <a:latin typeface="Segoe Print"/>
              </a:rPr>
              <a:pPr defTabSz="914400"/>
              <a:t>‹#›</a:t>
            </a:fld>
            <a:endParaRPr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25972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s.pasco.k12.fl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bcBulletin"/>
              </a:rPr>
              <a:t>Welcome to Kindergarten!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10" y="3831772"/>
            <a:ext cx="5143502" cy="914400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AbcBulletin"/>
              </a:rPr>
              <a:t>Trinity Elementary School 2020-2021</a:t>
            </a:r>
          </a:p>
        </p:txBody>
      </p:sp>
    </p:spTree>
    <p:extLst>
      <p:ext uri="{BB962C8B-B14F-4D97-AF65-F5344CB8AC3E}">
        <p14:creationId xmlns:p14="http://schemas.microsoft.com/office/powerpoint/2010/main" val="5348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bcBulletin"/>
              </a:rPr>
              <a:t>First Day of School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  <a:cs typeface="AbcBulletin"/>
              </a:rPr>
              <a:t>Attend the Meet the Teacher Day, August 6, 2020 </a:t>
            </a:r>
          </a:p>
          <a:p>
            <a:r>
              <a:rPr lang="en-US" dirty="0">
                <a:latin typeface="+mj-lt"/>
                <a:cs typeface="AbcBulletin"/>
              </a:rPr>
              <a:t>If your child is going to be a bus rider, allow him/her to ride the bus the first day and meet your child at school.</a:t>
            </a:r>
          </a:p>
          <a:p>
            <a:r>
              <a:rPr lang="en-US" dirty="0">
                <a:latin typeface="+mj-lt"/>
                <a:cs typeface="AbcBulletin"/>
              </a:rPr>
              <a:t>Label all personal belongings with child’s name.</a:t>
            </a:r>
          </a:p>
          <a:p>
            <a:r>
              <a:rPr lang="en-US" dirty="0">
                <a:latin typeface="+mj-lt"/>
                <a:cs typeface="AbcBulletin"/>
              </a:rPr>
              <a:t>Place any money in an envelope and label it with your child’s name, classroom teacher, and student number (provided on Meet the Teacher Day).</a:t>
            </a:r>
          </a:p>
          <a:p>
            <a:r>
              <a:rPr lang="en-US" dirty="0">
                <a:latin typeface="+mj-lt"/>
                <a:cs typeface="AbcBulletin"/>
              </a:rPr>
              <a:t>Make sure your child is in clothing that he/she can manage during bathroom time.</a:t>
            </a:r>
          </a:p>
          <a:p>
            <a:r>
              <a:rPr lang="en-US" dirty="0">
                <a:latin typeface="+mj-lt"/>
                <a:cs typeface="AbcBulletin"/>
              </a:rPr>
              <a:t>Parents may walk their children to class on the</a:t>
            </a:r>
            <a:r>
              <a:rPr lang="en-US" u="sng" dirty="0">
                <a:latin typeface="+mj-lt"/>
                <a:cs typeface="AbcBulletin"/>
              </a:rPr>
              <a:t> first day of school only</a:t>
            </a:r>
            <a:r>
              <a:rPr lang="en-US" dirty="0">
                <a:latin typeface="+mj-lt"/>
                <a:cs typeface="AbcBulletin"/>
              </a:rPr>
              <a:t>. </a:t>
            </a:r>
          </a:p>
          <a:p>
            <a:endParaRPr lang="en-US" dirty="0">
              <a:latin typeface="+mj-lt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6831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bcBulletin"/>
              </a:rPr>
              <a:t>Preparing Your Child For 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AbcBulletin"/>
              </a:rPr>
              <a:t>Talk to your child about rules and consequences.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AbcBulletin"/>
              </a:rPr>
              <a:t>Have your child practice writing their first and last name.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AbcBulletin"/>
              </a:rPr>
              <a:t>Help your child identify letters, sounds, and numbers.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AbcBulletin"/>
              </a:rPr>
              <a:t>Have your child practice opening their lunch box at home. 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AbcBulletin"/>
              </a:rPr>
              <a:t>Have your child practice following simple directions and engage your child in daily conversations.</a:t>
            </a:r>
          </a:p>
          <a:p>
            <a:endParaRPr lang="en-US" dirty="0">
              <a:latin typeface="+mj-lt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17126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019" y="429491"/>
            <a:ext cx="5660256" cy="53201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AbcBulletin"/>
              </a:rPr>
              <a:t>Read, Read, Read!!!</a:t>
            </a:r>
            <a:br>
              <a:rPr lang="en-US" dirty="0">
                <a:cs typeface="AbcBulletin"/>
              </a:rPr>
            </a:br>
            <a:br>
              <a:rPr lang="en-US" dirty="0">
                <a:cs typeface="AbcBulletin"/>
              </a:rPr>
            </a:br>
            <a:r>
              <a:rPr lang="en-US" sz="3600" dirty="0">
                <a:cs typeface="AbcBulletin"/>
              </a:rPr>
              <a:t>Research has shown that students are much more successful when they have had opportunities to be exposed to text.</a:t>
            </a:r>
          </a:p>
        </p:txBody>
      </p:sp>
    </p:spTree>
    <p:extLst>
      <p:ext uri="{BB962C8B-B14F-4D97-AF65-F5344CB8AC3E}">
        <p14:creationId xmlns:p14="http://schemas.microsoft.com/office/powerpoint/2010/main" val="37891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Coming soon…</a:t>
            </a:r>
          </a:p>
        </p:txBody>
      </p:sp>
    </p:spTree>
    <p:extLst>
      <p:ext uri="{BB962C8B-B14F-4D97-AF65-F5344CB8AC3E}">
        <p14:creationId xmlns:p14="http://schemas.microsoft.com/office/powerpoint/2010/main" val="3914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Meet the Teacher Day</a:t>
            </a:r>
            <a:endParaRPr lang="en-US" dirty="0">
              <a:cs typeface="AbcBullet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August 6, 2020 from 9:00-1:00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Teacher Assignment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Pay Fees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Buses/Car Tags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Spirit Wear for Sale (Every Friday is Round-Up Day!)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Meet the Teacher </a:t>
            </a:r>
            <a:r>
              <a:rPr lang="en-US" dirty="0">
                <a:highlight>
                  <a:srgbClr val="FFFF00"/>
                </a:highlight>
                <a:ea typeface="ＭＳ Ｐゴシック" charset="0"/>
                <a:cs typeface="ＭＳ Ｐゴシック" charset="0"/>
              </a:rPr>
              <a:t>(Drop off your school supplies with your child’s teacher)</a:t>
            </a:r>
          </a:p>
          <a:p>
            <a:endParaRPr lang="en-US" dirty="0">
              <a:latin typeface="+mj-lt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15197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The ABC’s of Kindergarten!</a:t>
            </a:r>
            <a:endParaRPr lang="en-US" dirty="0">
              <a:cs typeface="AbcBullet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Kindergarten ABC Night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DATE: Wednesday, Sept. 16</a:t>
            </a:r>
            <a:r>
              <a:rPr lang="en-US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TIME: 6:00-7:00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+mj-lt"/>
              <a:cs typeface="AbcBullet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76" y="2486266"/>
            <a:ext cx="1575777" cy="18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63238" y="3080658"/>
            <a:ext cx="5143502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time. We look forward to a wonderful 20-21 school year!</a:t>
            </a:r>
          </a:p>
        </p:txBody>
      </p:sp>
    </p:spTree>
    <p:extLst>
      <p:ext uri="{BB962C8B-B14F-4D97-AF65-F5344CB8AC3E}">
        <p14:creationId xmlns:p14="http://schemas.microsoft.com/office/powerpoint/2010/main" val="19972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bcBulletin"/>
              </a:rPr>
              <a:t>Virtual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latin typeface="+mj-lt"/>
              <a:cs typeface="AbcBulletin"/>
            </a:endParaRPr>
          </a:p>
          <a:p>
            <a:r>
              <a:rPr lang="en-US" dirty="0">
                <a:latin typeface="+mj-lt"/>
                <a:cs typeface="AbcBulletin"/>
              </a:rPr>
              <a:t>Kindergarten Introduction</a:t>
            </a:r>
          </a:p>
          <a:p>
            <a:pPr marL="0" indent="0">
              <a:buNone/>
            </a:pPr>
            <a:endParaRPr lang="en-US" dirty="0">
              <a:latin typeface="+mj-lt"/>
              <a:cs typeface="AbcBulletin"/>
            </a:endParaRPr>
          </a:p>
          <a:p>
            <a:r>
              <a:rPr lang="en-US" dirty="0">
                <a:latin typeface="+mj-lt"/>
                <a:cs typeface="AbcBulletin"/>
              </a:rPr>
              <a:t>Online Registration will be coming to our school website: </a:t>
            </a:r>
            <a:r>
              <a:rPr lang="en-US" dirty="0">
                <a:hlinkClick r:id="rId2"/>
              </a:rPr>
              <a:t>https://tes.pasco.k12.fl.us/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+mj-lt"/>
              <a:cs typeface="AbcBulletin"/>
            </a:endParaRPr>
          </a:p>
          <a:p>
            <a:r>
              <a:rPr lang="en-US" dirty="0">
                <a:latin typeface="+mj-lt"/>
                <a:cs typeface="AbcBulletin"/>
              </a:rPr>
              <a:t>Tour (see video on the school website)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30" y="3867150"/>
            <a:ext cx="1917870" cy="22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bcBulletin"/>
              </a:rPr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AbcBulletin"/>
              </a:rPr>
              <a:t>Per the Department of Education will be implementing the Florida State Standards in each of our classrooms for the 20-21 year.  </a:t>
            </a:r>
          </a:p>
          <a:p>
            <a:endParaRPr lang="en-US" dirty="0">
              <a:latin typeface="+mj-lt"/>
              <a:cs typeface="AbcBulletin"/>
            </a:endParaRPr>
          </a:p>
          <a:p>
            <a:r>
              <a:rPr lang="en-US" dirty="0">
                <a:latin typeface="+mj-lt"/>
                <a:cs typeface="AbcBulletin"/>
              </a:rPr>
              <a:t>The standards are designed to be robust and relevant to the real world, reflecting the knowledge and skills that our young people need for success in college and careers.  </a:t>
            </a:r>
          </a:p>
          <a:p>
            <a:pPr marL="0" indent="0">
              <a:buNone/>
            </a:pPr>
            <a:endParaRPr lang="en-US" dirty="0">
              <a:latin typeface="+mj-lt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35942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374" y="1330347"/>
            <a:ext cx="3964625" cy="844817"/>
          </a:xfrm>
        </p:spPr>
        <p:txBody>
          <a:bodyPr/>
          <a:lstStyle/>
          <a:p>
            <a:pPr algn="ctr"/>
            <a:r>
              <a:rPr lang="en-US" dirty="0">
                <a:cs typeface="AbcBulletin"/>
              </a:rPr>
              <a:t>Communication</a:t>
            </a:r>
          </a:p>
        </p:txBody>
      </p:sp>
      <p:pic>
        <p:nvPicPr>
          <p:cNvPr id="5" name="Picture Placeholder 4" descr="Girl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436" y="2175164"/>
            <a:ext cx="3588328" cy="35329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cs typeface="AbcBulletin"/>
              </a:rPr>
              <a:t>Communication between home and school is critically important.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+mj-lt"/>
                <a:cs typeface="AbcBulletin"/>
              </a:rPr>
              <a:t>Please be sure to check your child’s TES folder each day.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+mj-lt"/>
                <a:cs typeface="AbcBulletin"/>
              </a:rPr>
              <a:t>Weekly emails from Teachers highlighting curriculum focus areas, homework opportunities and housekeeping items.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+mj-lt"/>
                <a:cs typeface="AbcBulletin"/>
              </a:rPr>
              <a:t>We have a Trinity website, a team website, a Facebook page and individual email addresses.</a:t>
            </a:r>
          </a:p>
        </p:txBody>
      </p:sp>
    </p:spTree>
    <p:extLst>
      <p:ext uri="{BB962C8B-B14F-4D97-AF65-F5344CB8AC3E}">
        <p14:creationId xmlns:p14="http://schemas.microsoft.com/office/powerpoint/2010/main" val="27258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bcBulletin"/>
              </a:rPr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ea typeface="ＭＳ Ｐゴシック" charset="0"/>
                <a:cs typeface="AbcBulletin"/>
              </a:rPr>
              <a:t>Transportation changes must be received in writing or phone by a parent </a:t>
            </a:r>
            <a:r>
              <a:rPr lang="en-US" sz="1800" dirty="0">
                <a:latin typeface="+mj-lt"/>
                <a:ea typeface="ＭＳ Ｐゴシック" charset="0"/>
                <a:cs typeface="AbcBulletin"/>
              </a:rPr>
              <a:t>(Transportation changes must be made by 3:00).</a:t>
            </a:r>
          </a:p>
          <a:p>
            <a:pPr lvl="2"/>
            <a:r>
              <a:rPr lang="en-US" dirty="0">
                <a:latin typeface="+mj-lt"/>
                <a:ea typeface="ＭＳ Ｐゴシック" charset="0"/>
                <a:cs typeface="AbcBulletin"/>
              </a:rPr>
              <a:t>Dismissal Options:</a:t>
            </a:r>
          </a:p>
          <a:p>
            <a:pPr lvl="3"/>
            <a:r>
              <a:rPr lang="en-US" dirty="0">
                <a:latin typeface="+mj-lt"/>
                <a:ea typeface="ＭＳ Ｐゴシック" charset="0"/>
                <a:cs typeface="AbcBulletin"/>
              </a:rPr>
              <a:t>Bus</a:t>
            </a:r>
          </a:p>
          <a:p>
            <a:pPr lvl="3"/>
            <a:r>
              <a:rPr lang="en-US" dirty="0">
                <a:latin typeface="+mj-lt"/>
                <a:ea typeface="ＭＳ Ｐゴシック" charset="0"/>
                <a:cs typeface="AbcBulletin"/>
              </a:rPr>
              <a:t>Car</a:t>
            </a:r>
          </a:p>
          <a:p>
            <a:pPr lvl="3"/>
            <a:r>
              <a:rPr lang="en-US" dirty="0">
                <a:latin typeface="+mj-lt"/>
                <a:ea typeface="ＭＳ Ｐゴシック" charset="0"/>
                <a:cs typeface="AbcBulletin"/>
              </a:rPr>
              <a:t>Bike/Walk</a:t>
            </a:r>
          </a:p>
          <a:p>
            <a:pPr lvl="3"/>
            <a:r>
              <a:rPr lang="en-US" dirty="0">
                <a:latin typeface="+mj-lt"/>
                <a:ea typeface="ＭＳ Ｐゴシック" charset="0"/>
                <a:cs typeface="AbcBulletin"/>
              </a:rPr>
              <a:t>Daycare/PLACE</a:t>
            </a:r>
          </a:p>
          <a:p>
            <a:pPr lvl="3"/>
            <a:endParaRPr lang="en-US" dirty="0">
              <a:latin typeface="+mj-lt"/>
              <a:ea typeface="ＭＳ Ｐゴシック" charset="0"/>
              <a:cs typeface="AbcBulletin"/>
            </a:endParaRPr>
          </a:p>
          <a:p>
            <a:r>
              <a:rPr lang="en-US" dirty="0">
                <a:latin typeface="+mj-lt"/>
                <a:ea typeface="ＭＳ Ｐゴシック" charset="0"/>
                <a:cs typeface="AbcBulletin"/>
              </a:rPr>
              <a:t>Students will NOT be signed out early after 3:00 pm.</a:t>
            </a:r>
          </a:p>
          <a:p>
            <a:endParaRPr lang="en-US" dirty="0">
              <a:latin typeface="+mj-lt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6005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bcBulletin"/>
              </a:rPr>
              <a:t>School Hours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bcBulletin"/>
              </a:rPr>
              <a:t>9:30 a.m. – 3:50 p.m.</a:t>
            </a:r>
          </a:p>
        </p:txBody>
      </p:sp>
    </p:spTree>
    <p:extLst>
      <p:ext uri="{BB962C8B-B14F-4D97-AF65-F5344CB8AC3E}">
        <p14:creationId xmlns:p14="http://schemas.microsoft.com/office/powerpoint/2010/main" val="1960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Your Child’s Day</a:t>
            </a:r>
            <a:endParaRPr lang="en-US" dirty="0">
              <a:cs typeface="AbcBullet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Literacy-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ReadyGen</a:t>
            </a:r>
            <a:r>
              <a:rPr lang="en-US" dirty="0">
                <a:ea typeface="ＭＳ Ｐゴシック" charset="0"/>
                <a:cs typeface="ＭＳ Ｐゴシック" charset="0"/>
              </a:rPr>
              <a:t>, IRLA, Write Now, Smart Ants 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Mathematics- Eureka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Science/Social Studies- Discovery 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Specials (Art, Music, PE)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AbcBulletin"/>
              </a:rPr>
              <a:t>Recess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AbcBulletin"/>
              </a:rPr>
              <a:t>Lunch </a:t>
            </a:r>
            <a:endParaRPr lang="en-US" dirty="0">
              <a:latin typeface="+mj-lt"/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2235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53" y="845438"/>
            <a:ext cx="3436295" cy="1689944"/>
          </a:xfrm>
        </p:spPr>
        <p:txBody>
          <a:bodyPr/>
          <a:lstStyle/>
          <a:p>
            <a:r>
              <a:rPr lang="en-US" dirty="0">
                <a:cs typeface="AbcBulletin"/>
              </a:rPr>
              <a:t>Register to be a School Volunteer</a:t>
            </a:r>
          </a:p>
        </p:txBody>
      </p:sp>
      <p:pic>
        <p:nvPicPr>
          <p:cNvPr id="5" name="Picture Placeholder 4" descr="BoysSport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r="88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353" y="2535382"/>
            <a:ext cx="3630259" cy="318865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+mj-lt"/>
                <a:cs typeface="AbcBulletin"/>
              </a:rPr>
              <a:t>School volunteers must complete a new application each year and undergo a background check every year.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j-lt"/>
                <a:cs typeface="AbcBulletin"/>
              </a:rPr>
              <a:t>Visit Pasco County Schools website to complete a volunteer application online.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j-lt"/>
                <a:cs typeface="AbcBulletin"/>
              </a:rPr>
              <a:t>The volunteer application process starts </a:t>
            </a:r>
            <a:r>
              <a:rPr lang="en-US" b="1" dirty="0">
                <a:highlight>
                  <a:srgbClr val="FFFF00"/>
                </a:highlight>
                <a:latin typeface="+mj-lt"/>
                <a:cs typeface="AbcBulletin"/>
              </a:rPr>
              <a:t>July 1</a:t>
            </a:r>
            <a:r>
              <a:rPr lang="en-US" b="1" baseline="30000" dirty="0">
                <a:highlight>
                  <a:srgbClr val="FFFF00"/>
                </a:highlight>
                <a:latin typeface="+mj-lt"/>
                <a:cs typeface="AbcBulletin"/>
              </a:rPr>
              <a:t>st</a:t>
            </a:r>
            <a:r>
              <a:rPr lang="en-US" b="1" dirty="0">
                <a:highlight>
                  <a:srgbClr val="FFFF00"/>
                </a:highlight>
                <a:latin typeface="+mj-lt"/>
                <a:cs typeface="AbcBullet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4" y="2881745"/>
            <a:ext cx="6313715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AbcBulletin"/>
              </a:rPr>
              <a:t>Join the PTO!</a:t>
            </a:r>
            <a:br>
              <a:rPr lang="en-US" dirty="0">
                <a:cs typeface="AbcBulletin"/>
              </a:rPr>
            </a:br>
            <a:br>
              <a:rPr lang="en-US" dirty="0">
                <a:cs typeface="AbcBulletin"/>
              </a:rPr>
            </a:br>
            <a:r>
              <a:rPr lang="en-US" dirty="0">
                <a:cs typeface="AbcBulletin"/>
              </a:rPr>
              <a:t>The current PTO is available to answer any questions-</a:t>
            </a:r>
            <a:br>
              <a:rPr lang="en-US" dirty="0">
                <a:cs typeface="AbcBulletin"/>
              </a:rPr>
            </a:br>
            <a:r>
              <a:rPr lang="en-US" dirty="0">
                <a:cs typeface="AbcBulletin"/>
              </a:rPr>
              <a:t>  </a:t>
            </a:r>
            <a:r>
              <a:rPr lang="en-US" dirty="0" err="1">
                <a:cs typeface="AbcBulletin"/>
              </a:rPr>
              <a:t>tesptoteam@gmail.com</a:t>
            </a:r>
            <a:endParaRPr lang="en-US" sz="3600" dirty="0">
              <a:cs typeface="AbcBulletin"/>
            </a:endParaRPr>
          </a:p>
        </p:txBody>
      </p:sp>
    </p:spTree>
    <p:extLst>
      <p:ext uri="{BB962C8B-B14F-4D97-AF65-F5344CB8AC3E}">
        <p14:creationId xmlns:p14="http://schemas.microsoft.com/office/powerpoint/2010/main" val="34207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Backgrounds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589</Words>
  <Application>Microsoft Macintosh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Print</vt:lpstr>
      <vt:lpstr>NatureBackgrounds</vt:lpstr>
      <vt:lpstr>Welcome to Kindergarten!</vt:lpstr>
      <vt:lpstr>Virtual Agenda</vt:lpstr>
      <vt:lpstr>Curriculum</vt:lpstr>
      <vt:lpstr>Communication</vt:lpstr>
      <vt:lpstr>Transportation</vt:lpstr>
      <vt:lpstr>School Hours</vt:lpstr>
      <vt:lpstr>Your Child’s Day</vt:lpstr>
      <vt:lpstr>Register to be a School Volunteer</vt:lpstr>
      <vt:lpstr>Join the PTO!  The current PTO is available to answer any questions-   tesptoteam@gmail.com</vt:lpstr>
      <vt:lpstr>First Day of School Tips</vt:lpstr>
      <vt:lpstr>Preparing Your Child For Kindergarten</vt:lpstr>
      <vt:lpstr>Read, Read, Read!!!  Research has shown that students are much more successful when they have had opportunities to be exposed to text.</vt:lpstr>
      <vt:lpstr>Coming soon…</vt:lpstr>
      <vt:lpstr>Meet the Teacher Day</vt:lpstr>
      <vt:lpstr>The ABC’s of Kindergarten!</vt:lpstr>
      <vt:lpstr>Thank you for your time. We look forward to a wonderful 20-21 school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Kindergarten!</dc:title>
  <dc:creator>Aimee Boltze</dc:creator>
  <cp:lastModifiedBy>Adam Casey Wolin</cp:lastModifiedBy>
  <cp:revision>43</cp:revision>
  <cp:lastPrinted>2017-05-01T15:08:11Z</cp:lastPrinted>
  <dcterms:created xsi:type="dcterms:W3CDTF">2014-04-23T21:03:21Z</dcterms:created>
  <dcterms:modified xsi:type="dcterms:W3CDTF">2020-04-07T13:11:32Z</dcterms:modified>
</cp:coreProperties>
</file>